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2"/>
  </p:notesMasterIdLst>
  <p:sldIdLst>
    <p:sldId id="258" r:id="rId3"/>
    <p:sldId id="353" r:id="rId4"/>
    <p:sldId id="370" r:id="rId5"/>
    <p:sldId id="386" r:id="rId6"/>
    <p:sldId id="388" r:id="rId7"/>
    <p:sldId id="423" r:id="rId8"/>
    <p:sldId id="394" r:id="rId9"/>
    <p:sldId id="427" r:id="rId10"/>
    <p:sldId id="428" r:id="rId11"/>
    <p:sldId id="422" r:id="rId12"/>
    <p:sldId id="431" r:id="rId13"/>
    <p:sldId id="432" r:id="rId14"/>
    <p:sldId id="433" r:id="rId15"/>
    <p:sldId id="434" r:id="rId16"/>
    <p:sldId id="328" r:id="rId17"/>
    <p:sldId id="429" r:id="rId18"/>
    <p:sldId id="430" r:id="rId19"/>
    <p:sldId id="399" r:id="rId20"/>
    <p:sldId id="402" r:id="rId21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0054"/>
    <a:srgbClr val="FBD025"/>
    <a:srgbClr val="23C2BC"/>
    <a:srgbClr val="7A7A7A"/>
    <a:srgbClr val="2C2C2C"/>
    <a:srgbClr val="F0F0F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417" autoAdjust="0"/>
  </p:normalViewPr>
  <p:slideViewPr>
    <p:cSldViewPr>
      <p:cViewPr varScale="1">
        <p:scale>
          <a:sx n="111" d="100"/>
          <a:sy n="111" d="100"/>
        </p:scale>
        <p:origin x="-606" y="-84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5/29/2015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10513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  <p:sldLayoutId id="2147484117" r:id="rId3"/>
  </p:sldLayoutIdLst>
  <p:transition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r>
              <a:rPr lang="en-US" sz="9000" smtClean="0"/>
              <a:t/>
            </a:r>
            <a:br>
              <a:rPr lang="en-US" sz="9000" smtClean="0"/>
            </a:br>
            <a:r>
              <a:rPr lang="en-US" sz="6000" smtClean="0"/>
              <a:t>Intro </a:t>
            </a:r>
            <a:r>
              <a:rPr lang="en-US" sz="6000" dirty="0" smtClean="0"/>
              <a:t>to Data Science</a:t>
            </a:r>
            <a:endParaRPr lang="en-US" sz="6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10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 bwMode="auto">
          <a:xfrm>
            <a:off x="6129337" y="1032162"/>
            <a:ext cx="2812880" cy="1563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Wide variance in terms of skillsets: many job descriptions are more appropriate for a </a:t>
            </a:r>
            <a:r>
              <a:rPr lang="en-US" b="1" kern="0" dirty="0" smtClean="0"/>
              <a:t>team of </a:t>
            </a:r>
            <a:r>
              <a:rPr lang="en-US" b="1" kern="0" smtClean="0"/>
              <a:t>data scientists!</a:t>
            </a:r>
            <a:endParaRPr lang="en-US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052" name="Picture 4" descr="Data_Science_V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881" y="1104900"/>
            <a:ext cx="3918856" cy="3740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338137" y="4928056"/>
            <a:ext cx="662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/>
              <a:t>Source: http://drewconway.com/zia/2013/3/26/the-data-science-venn-diagram</a:t>
            </a:r>
          </a:p>
        </p:txBody>
      </p:sp>
    </p:spTree>
    <p:extLst>
      <p:ext uri="{BB962C8B-B14F-4D97-AF65-F5344CB8AC3E}">
        <p14:creationId xmlns:p14="http://schemas.microsoft.com/office/powerpoint/2010/main" val="18637226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r>
              <a:rPr lang="en-US" cap="none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352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mtClean="0"/>
              <a:t>Hadley Wickham’s advice for becoming a data scientist: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 smtClean="0"/>
              <a:t>Statistical knowledge</a:t>
            </a:r>
          </a:p>
          <a:p>
            <a:pPr marL="0" indent="0">
              <a:buNone/>
            </a:pPr>
            <a:r>
              <a:rPr lang="en-US" smtClean="0"/>
              <a:t>“</a:t>
            </a:r>
            <a:r>
              <a:rPr lang="en-US"/>
              <a:t>I think you need some knowledge of specific statistical/machine learning techniques, but a deep theoretical understanding is not </a:t>
            </a:r>
            <a:r>
              <a:rPr lang="en-US"/>
              <a:t>that </a:t>
            </a:r>
            <a:r>
              <a:rPr lang="en-US" smtClean="0"/>
              <a:t>important. </a:t>
            </a:r>
            <a:r>
              <a:rPr lang="en-US"/>
              <a:t>You need to understand the strengths and weaknesses of </a:t>
            </a:r>
            <a:r>
              <a:rPr lang="en-US"/>
              <a:t>each </a:t>
            </a:r>
            <a:r>
              <a:rPr lang="en-US" smtClean="0"/>
              <a:t>technique… </a:t>
            </a:r>
            <a:r>
              <a:rPr lang="en-US"/>
              <a:t>The vast majority of data science problems can be solved by a creative assembly of off-the-shelf techniques, and don't require new </a:t>
            </a:r>
            <a:r>
              <a:rPr lang="en-US"/>
              <a:t>theory</a:t>
            </a:r>
            <a:r>
              <a:rPr lang="en-US" smtClean="0"/>
              <a:t>.”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8137" y="4686300"/>
            <a:ext cx="662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smtClean="0"/>
              <a:t>Source</a:t>
            </a:r>
            <a:r>
              <a:rPr lang="en-US" sz="800"/>
              <a:t>: https://gist.github.com/hadley/820f09ded347c62c2864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7285985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r>
              <a:rPr lang="en-US" cap="none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352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mtClean="0"/>
              <a:t>Hadley Wickham’s advice for becoming a data scientist: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 smtClean="0"/>
              <a:t>Programming skills</a:t>
            </a:r>
          </a:p>
          <a:p>
            <a:pPr marL="0" indent="0">
              <a:buNone/>
            </a:pPr>
            <a:r>
              <a:rPr lang="en-US"/>
              <a:t>“You need to be fluent with either R </a:t>
            </a:r>
            <a:r>
              <a:rPr lang="en-US"/>
              <a:t>or </a:t>
            </a:r>
            <a:r>
              <a:rPr lang="en-US" smtClean="0"/>
              <a:t>Python</a:t>
            </a:r>
            <a:r>
              <a:rPr lang="en-US"/>
              <a:t>. There are other options, but none of them have the community that R </a:t>
            </a:r>
            <a:r>
              <a:rPr lang="en-US"/>
              <a:t>and </a:t>
            </a:r>
            <a:r>
              <a:rPr lang="en-US" smtClean="0"/>
              <a:t>Python </a:t>
            </a:r>
            <a:r>
              <a:rPr lang="en-US"/>
              <a:t>have, which means you'll need to spend a lot of time reinventing tools that already exist elsewhere.”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8137" y="4686300"/>
            <a:ext cx="662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smtClean="0"/>
              <a:t>Source</a:t>
            </a:r>
            <a:r>
              <a:rPr lang="en-US" sz="800"/>
              <a:t>: https://gist.github.com/hadley/820f09ded347c62c2864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33305234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r>
              <a:rPr lang="en-US" cap="none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352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mtClean="0"/>
              <a:t>Hadley Wickham’s advice for becoming a data scientist: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 smtClean="0"/>
              <a:t>Domain knowledge</a:t>
            </a:r>
          </a:p>
          <a:p>
            <a:pPr marL="0" indent="0">
              <a:buNone/>
            </a:pPr>
            <a:r>
              <a:rPr lang="en-US" smtClean="0"/>
              <a:t>“…A </a:t>
            </a:r>
            <a:r>
              <a:rPr lang="en-US"/>
              <a:t>data scientist should be able to contribute meaningfully to any project, even if you're not intimately familiar with the specifics. I think this means you should be generally </a:t>
            </a:r>
            <a:r>
              <a:rPr lang="en-US"/>
              <a:t>well </a:t>
            </a:r>
            <a:r>
              <a:rPr lang="en-US" smtClean="0"/>
              <a:t>read… and </a:t>
            </a:r>
            <a:r>
              <a:rPr lang="en-US"/>
              <a:t>an able communicator. A good data scientist will help the real domain experts refine and frame their questions in a helpful way. Unfortunately I don't know of any good resources for learning how to ask questions.”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8137" y="4686300"/>
            <a:ext cx="662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smtClean="0"/>
              <a:t>Source</a:t>
            </a:r>
            <a:r>
              <a:rPr lang="en-US" sz="800"/>
              <a:t>: https://gist.github.com/hadley/820f09ded347c62c2864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3556256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r>
              <a:rPr lang="en-US" cap="none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352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mtClean="0"/>
              <a:t>Chris Volinsky (Columbia &amp; AT&amp;T Labs) on “Data Mining vs. Statistics”</a:t>
            </a:r>
          </a:p>
          <a:p>
            <a:pPr marL="0" indent="0">
              <a:buNone/>
            </a:pPr>
            <a:endParaRPr lang="en-US" smtClean="0"/>
          </a:p>
          <a:p>
            <a:r>
              <a:rPr lang="en-US" smtClean="0"/>
              <a:t>Snark: Data </a:t>
            </a:r>
            <a:r>
              <a:rPr lang="en-US"/>
              <a:t>Mining = Statistics </a:t>
            </a:r>
            <a:r>
              <a:rPr lang="en-US"/>
              <a:t>+ </a:t>
            </a:r>
            <a:r>
              <a:rPr lang="en-US" smtClean="0"/>
              <a:t>Marketing</a:t>
            </a:r>
          </a:p>
          <a:p>
            <a:endParaRPr lang="en-US" smtClean="0"/>
          </a:p>
          <a:p>
            <a:r>
              <a:rPr lang="en-US" smtClean="0"/>
              <a:t>Statistics </a:t>
            </a:r>
            <a:r>
              <a:rPr lang="en-US"/>
              <a:t>is </a:t>
            </a:r>
            <a:r>
              <a:rPr lang="en-US"/>
              <a:t>known </a:t>
            </a:r>
            <a:r>
              <a:rPr lang="en-US" smtClean="0"/>
              <a:t>for: </a:t>
            </a:r>
            <a:r>
              <a:rPr lang="en-US" b="1" smtClean="0"/>
              <a:t>well-defined </a:t>
            </a:r>
            <a:r>
              <a:rPr lang="en-US" b="1"/>
              <a:t>hypotheses</a:t>
            </a:r>
            <a:r>
              <a:rPr lang="en-US"/>
              <a:t> used to learn </a:t>
            </a:r>
            <a:r>
              <a:rPr lang="en-US"/>
              <a:t>about </a:t>
            </a:r>
            <a:r>
              <a:rPr lang="en-US" smtClean="0"/>
              <a:t>a </a:t>
            </a:r>
            <a:r>
              <a:rPr lang="en-US" b="1" smtClean="0"/>
              <a:t>specifically </a:t>
            </a:r>
            <a:r>
              <a:rPr lang="en-US" b="1"/>
              <a:t>chosen population</a:t>
            </a:r>
            <a:r>
              <a:rPr lang="en-US"/>
              <a:t> </a:t>
            </a:r>
            <a:r>
              <a:rPr lang="en-US"/>
              <a:t>studied </a:t>
            </a:r>
            <a:r>
              <a:rPr lang="en-US" smtClean="0"/>
              <a:t>using </a:t>
            </a:r>
            <a:r>
              <a:rPr lang="en-US" b="1" smtClean="0"/>
              <a:t>carefully </a:t>
            </a:r>
            <a:r>
              <a:rPr lang="en-US" b="1"/>
              <a:t>collected data</a:t>
            </a:r>
            <a:r>
              <a:rPr lang="en-US"/>
              <a:t> providing </a:t>
            </a:r>
            <a:r>
              <a:rPr lang="en-US"/>
              <a:t>inferences </a:t>
            </a:r>
            <a:r>
              <a:rPr lang="en-US" smtClean="0"/>
              <a:t>with </a:t>
            </a:r>
            <a:r>
              <a:rPr lang="en-US" b="1" smtClean="0"/>
              <a:t>well-known properties</a:t>
            </a:r>
            <a:r>
              <a:rPr lang="en-US" smtClean="0"/>
              <a:t>.</a:t>
            </a:r>
          </a:p>
          <a:p>
            <a:endParaRPr lang="en-US" smtClean="0"/>
          </a:p>
          <a:p>
            <a:r>
              <a:rPr lang="en-US" smtClean="0"/>
              <a:t>Data </a:t>
            </a:r>
            <a:r>
              <a:rPr lang="en-US"/>
              <a:t>mining isn’t </a:t>
            </a:r>
            <a:r>
              <a:rPr lang="en-US"/>
              <a:t>that </a:t>
            </a:r>
            <a:r>
              <a:rPr lang="en-US" smtClean="0"/>
              <a:t>careful. It is: </a:t>
            </a:r>
            <a:r>
              <a:rPr lang="en-US" b="1" smtClean="0"/>
              <a:t>data-driven </a:t>
            </a:r>
            <a:r>
              <a:rPr lang="en-US" b="1"/>
              <a:t>discovery</a:t>
            </a:r>
            <a:r>
              <a:rPr lang="en-US"/>
              <a:t> </a:t>
            </a:r>
            <a:r>
              <a:rPr lang="en-US" smtClean="0"/>
              <a:t>of </a:t>
            </a:r>
            <a:r>
              <a:rPr lang="en-US" b="1" smtClean="0"/>
              <a:t>models </a:t>
            </a:r>
            <a:r>
              <a:rPr lang="en-US" b="1"/>
              <a:t>and </a:t>
            </a:r>
            <a:r>
              <a:rPr lang="en-US" b="1"/>
              <a:t>patterns</a:t>
            </a:r>
            <a:r>
              <a:rPr lang="en-US"/>
              <a:t> </a:t>
            </a:r>
            <a:r>
              <a:rPr lang="en-US" smtClean="0"/>
              <a:t>from </a:t>
            </a:r>
            <a:r>
              <a:rPr lang="en-US" b="1" smtClean="0"/>
              <a:t>massive and observational </a:t>
            </a:r>
            <a:r>
              <a:rPr lang="en-US" b="1"/>
              <a:t>data </a:t>
            </a:r>
            <a:r>
              <a:rPr lang="en-US" b="1" smtClean="0"/>
              <a:t>sets</a:t>
            </a:r>
            <a:r>
              <a:rPr lang="en-US" smtClean="0"/>
              <a:t>.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8137" y="4686300"/>
            <a:ext cx="662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smtClean="0"/>
              <a:t>Source</a:t>
            </a:r>
            <a:r>
              <a:rPr lang="en-US" sz="800"/>
              <a:t>: </a:t>
            </a:r>
            <a:r>
              <a:rPr lang="en-US" sz="800"/>
              <a:t>http://www2.research.att.com/~volinsky/DataMining/Columbia2011/Slides/Topic1-DMIntro.ppt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049502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6600" smtClean="0"/>
              <a:t/>
            </a:r>
            <a:br>
              <a:rPr lang="en-US" sz="6600" smtClean="0"/>
            </a:br>
            <a:r>
              <a:rPr lang="en-US" sz="6600" smtClean="0"/>
              <a:t>Ii. data Science Workflow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</a:t>
            </a:r>
            <a:r>
              <a:rPr lang="en-US" smtClean="0"/>
              <a:t>data Science WORKFLOW</a:t>
            </a: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628" y="952500"/>
            <a:ext cx="6100509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79831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</a:t>
            </a:r>
            <a:r>
              <a:rPr lang="en-US" smtClean="0"/>
              <a:t>data Science WORKFLOW</a:t>
            </a: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91" y="1104900"/>
            <a:ext cx="6202346" cy="2824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14337" y="4775656"/>
            <a:ext cx="7315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/>
              <a:t>Source: https://www.quora.com/What-is-the-work-flow-or-process-of-a-data-scientist-analyst-and-what-tools-do-you-use-for-this/answer/Ryan-Fox-Squire</a:t>
            </a:r>
          </a:p>
        </p:txBody>
      </p:sp>
    </p:spTree>
    <p:extLst>
      <p:ext uri="{BB962C8B-B14F-4D97-AF65-F5344CB8AC3E}">
        <p14:creationId xmlns:p14="http://schemas.microsoft.com/office/powerpoint/2010/main" val="30111411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7772400" cy="4572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#1: Predicting Neonatal Infection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 bwMode="auto">
          <a:xfrm>
            <a:off x="566736" y="1104901"/>
            <a:ext cx="587266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Children born prematurely are at high risk of developing infections, many of which are not detected until after the baby is sick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Detect subtle patterns in the data that predicts infection before it occurs</a:t>
            </a:r>
          </a:p>
        </p:txBody>
      </p:sp>
      <p:sp>
        <p:nvSpPr>
          <p:cNvPr id="3" name="Rectangle 2"/>
          <p:cNvSpPr/>
          <p:nvPr/>
        </p:nvSpPr>
        <p:spPr>
          <a:xfrm>
            <a:off x="566736" y="3086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algn="l" eaLnBrk="0" hangingPunct="0">
              <a:buSzPct val="69000"/>
            </a:pPr>
            <a:r>
              <a:rPr lang="en-US" sz="2000" b="1" kern="0" dirty="0"/>
              <a:t>Data: </a:t>
            </a:r>
            <a:r>
              <a:rPr lang="en-US" sz="2000" kern="0" dirty="0"/>
              <a:t>16 vital signs such as heart rate, respiration rate, blood pressure, etc…</a:t>
            </a:r>
          </a:p>
          <a:p>
            <a:pPr algn="l" eaLnBrk="0" hangingPunct="0">
              <a:buSzPct val="69000"/>
              <a:buFont typeface="Lucida Grande"/>
              <a:buNone/>
            </a:pPr>
            <a:endParaRPr lang="en-US" sz="2000" b="1" kern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eaLnBrk="0" hangingPunct="0">
              <a:buSzPct val="69000"/>
              <a:buFont typeface="Lucida Grande"/>
              <a:buNone/>
            </a:pPr>
            <a:r>
              <a:rPr lang="en-US" sz="2000" b="1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Impact</a:t>
            </a:r>
            <a:r>
              <a:rPr lang="en-US" sz="2000" b="1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 </a:t>
            </a:r>
            <a:r>
              <a:rPr lang="en-US" sz="2000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able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predict the onset of infection 24 hours before the traditional symptoms of infection appear</a:t>
            </a:r>
          </a:p>
        </p:txBody>
      </p:sp>
      <p:sp>
        <p:nvSpPr>
          <p:cNvPr id="5" name="Rectangle 4"/>
          <p:cNvSpPr/>
          <p:nvPr/>
        </p:nvSpPr>
        <p:spPr>
          <a:xfrm>
            <a:off x="490537" y="4788058"/>
            <a:ext cx="71654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dirty="0" smtClean="0"/>
              <a:t>Image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www.babycaretips4u.com/wp-content/uploads/2014/03/premature-baby.jpg</a:t>
            </a:r>
          </a:p>
          <a:p>
            <a:pPr algn="l"/>
            <a:r>
              <a:rPr lang="en-US" sz="1000" b="1" dirty="0" smtClean="0"/>
              <a:t>Case Study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www.amazon.com/Big-Data-Revolution-Transform-Think/dp/0544002695</a:t>
            </a:r>
            <a:endParaRPr lang="en-US" sz="1000" dirty="0"/>
          </a:p>
        </p:txBody>
      </p:sp>
      <p:pic>
        <p:nvPicPr>
          <p:cNvPr id="3078" name="Picture 6" descr="http://www.babycaretips4u.com/wp-content/uploads/2014/03/premature-baby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404" y="1181100"/>
            <a:ext cx="2433133" cy="178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#2: Automating Government Paper-Pushing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 bwMode="auto">
          <a:xfrm>
            <a:off x="566737" y="1104901"/>
            <a:ext cx="6096000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Processing disability claims at the Social Security Administration is a time-intensive process, with many claims taking over 2 years to adjudicate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Automate the approval of a subset of the “simplest” disability claims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Data: </a:t>
            </a:r>
            <a:r>
              <a:rPr lang="en-US" kern="0" dirty="0" smtClean="0"/>
              <a:t>Free text in the claims form</a:t>
            </a:r>
          </a:p>
        </p:txBody>
      </p:sp>
      <p:sp>
        <p:nvSpPr>
          <p:cNvPr id="10" name="Rectangle 9"/>
          <p:cNvSpPr/>
          <p:nvPr/>
        </p:nvSpPr>
        <p:spPr>
          <a:xfrm>
            <a:off x="566736" y="3848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buFont typeface="Lucida Grande"/>
              <a:buNone/>
            </a:pPr>
            <a:r>
              <a:rPr lang="en-US" sz="2000" b="1" kern="0" dirty="0"/>
              <a:t>Impact: </a:t>
            </a:r>
            <a:r>
              <a:rPr lang="en-US" sz="2000" kern="0" dirty="0" smtClean="0"/>
              <a:t>Able to fully automate 20% of the simplest claims. Rating accuracy of the algorithm is higher than the average claims examiner.</a:t>
            </a:r>
            <a:endParaRPr lang="en-US" sz="2000" kern="0" dirty="0"/>
          </a:p>
        </p:txBody>
      </p:sp>
      <p:pic>
        <p:nvPicPr>
          <p:cNvPr id="6148" name="Picture 4" descr="http://honda.house.gov/sites/honda.house.gov/files/wysiwyg_uploaded/SSA-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745" y="1257300"/>
            <a:ext cx="1782532" cy="178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14637" y="4762500"/>
            <a:ext cx="91199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000" b="1" dirty="0" smtClean="0"/>
              <a:t>Case Study: </a:t>
            </a:r>
            <a:r>
              <a:rPr lang="en-US" sz="1000" dirty="0" smtClean="0"/>
              <a:t>http</a:t>
            </a:r>
            <a:r>
              <a:rPr lang="en-US" sz="1000" dirty="0"/>
              <a:t>://</a:t>
            </a:r>
            <a:r>
              <a:rPr lang="en-US" sz="1000" dirty="0" smtClean="0"/>
              <a:t>datamininglab.com/images/case-studies/ERI_Text_Mining_SSA_Claims_for_Disability_Approval.pdf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907429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 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What Is A Data Scientist?</a:t>
            </a: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</a:t>
            </a:r>
            <a:r>
              <a:rPr lang="en-US" sz="300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smtClean="0">
                <a:latin typeface="PFDinTextCompPro-Bold" charset="0"/>
                <a:ea typeface="ヒラギノ角ゴ ProN W6" charset="0"/>
                <a:cs typeface="ヒラギノ角ゴ ProN W6" charset="0"/>
              </a:rPr>
              <a:t>Data Science Workflow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AGENDA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I</a:t>
            </a:r>
            <a:r>
              <a:rPr lang="en-US" sz="6600" smtClean="0"/>
              <a:t>. </a:t>
            </a:r>
            <a:r>
              <a:rPr lang="en-US" sz="6600" dirty="0" smtClean="0"/>
              <a:t>What is A Data Scientist?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52" t="16552" r="30793" b="50000"/>
          <a:stretch/>
        </p:blipFill>
        <p:spPr bwMode="auto">
          <a:xfrm>
            <a:off x="2090737" y="1658602"/>
            <a:ext cx="5216953" cy="2606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8235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16184" r="31310" b="43540"/>
          <a:stretch/>
        </p:blipFill>
        <p:spPr bwMode="auto">
          <a:xfrm>
            <a:off x="1633537" y="1257300"/>
            <a:ext cx="5896303" cy="345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50213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512" y="1419225"/>
            <a:ext cx="5534025" cy="326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93341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What Is </a:t>
            </a:r>
            <a:br>
              <a:rPr lang="en-US" sz="7500" dirty="0" smtClean="0"/>
            </a:br>
            <a:r>
              <a:rPr lang="en-US" sz="7500" dirty="0" smtClean="0"/>
              <a:t>your </a:t>
            </a:r>
            <a:br>
              <a:rPr lang="en-US" sz="7500" dirty="0" smtClean="0"/>
            </a:br>
            <a:r>
              <a:rPr lang="en-US" sz="7500" dirty="0" smtClean="0"/>
              <a:t>definition?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8548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r>
              <a:rPr lang="en-US" cap="none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352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mtClean="0"/>
              <a:t>“Data </a:t>
            </a:r>
            <a:r>
              <a:rPr lang="en-US"/>
              <a:t>Scientists are people with some mix of </a:t>
            </a:r>
            <a:r>
              <a:rPr lang="en-US" b="1"/>
              <a:t>coding and statistical skills</a:t>
            </a:r>
            <a:r>
              <a:rPr lang="en-US"/>
              <a:t> who work on </a:t>
            </a:r>
            <a:r>
              <a:rPr lang="en-US" b="1"/>
              <a:t>making data useful</a:t>
            </a:r>
            <a:r>
              <a:rPr lang="en-US"/>
              <a:t> in various ways</a:t>
            </a:r>
            <a:r>
              <a:rPr lang="en-US" smtClean="0"/>
              <a:t>.”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r>
              <a:rPr lang="en-US" smtClean="0"/>
              <a:t>Data Scientist Type A (for Analysis):</a:t>
            </a:r>
          </a:p>
          <a:p>
            <a:r>
              <a:rPr lang="en-US" smtClean="0"/>
              <a:t>Primarily </a:t>
            </a:r>
            <a:r>
              <a:rPr lang="en-US"/>
              <a:t>concerned with </a:t>
            </a:r>
            <a:r>
              <a:rPr lang="en-US" b="1"/>
              <a:t>making sense of data</a:t>
            </a:r>
            <a:r>
              <a:rPr lang="en-US"/>
              <a:t> or working with it in a fairly </a:t>
            </a:r>
            <a:r>
              <a:rPr lang="en-US" b="1"/>
              <a:t>static</a:t>
            </a:r>
            <a:r>
              <a:rPr lang="en-US"/>
              <a:t> way</a:t>
            </a:r>
            <a:r>
              <a:rPr lang="en-US" smtClean="0"/>
              <a:t>.</a:t>
            </a:r>
          </a:p>
          <a:p>
            <a:r>
              <a:rPr lang="en-US"/>
              <a:t>S</a:t>
            </a:r>
            <a:r>
              <a:rPr lang="en-US" smtClean="0"/>
              <a:t>imilar </a:t>
            </a:r>
            <a:r>
              <a:rPr lang="en-US"/>
              <a:t>to a </a:t>
            </a:r>
            <a:r>
              <a:rPr lang="en-US" smtClean="0"/>
              <a:t>statistician, </a:t>
            </a:r>
            <a:r>
              <a:rPr lang="en-US"/>
              <a:t>but knows all the </a:t>
            </a:r>
            <a:r>
              <a:rPr lang="en-US" b="1"/>
              <a:t>practical details of working with data</a:t>
            </a:r>
            <a:r>
              <a:rPr lang="en-US"/>
              <a:t> that aren't taught in </a:t>
            </a:r>
            <a:r>
              <a:rPr lang="en-US" smtClean="0"/>
              <a:t>statistics: data cleaning, dealing </a:t>
            </a:r>
            <a:r>
              <a:rPr lang="en-US"/>
              <a:t>with </a:t>
            </a:r>
            <a:r>
              <a:rPr lang="en-US" smtClean="0"/>
              <a:t>large </a:t>
            </a:r>
            <a:r>
              <a:rPr lang="en-US"/>
              <a:t>data sets, visualization, </a:t>
            </a:r>
            <a:r>
              <a:rPr lang="en-US" smtClean="0"/>
              <a:t>domain knowledge, etc.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8137" y="4686300"/>
            <a:ext cx="662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/>
              <a:t>Source: https://www.quora.com/What-is-data-science/answer/Michael-Hochster</a:t>
            </a:r>
          </a:p>
        </p:txBody>
      </p:sp>
    </p:spTree>
    <p:extLst>
      <p:ext uri="{BB962C8B-B14F-4D97-AF65-F5344CB8AC3E}">
        <p14:creationId xmlns:p14="http://schemas.microsoft.com/office/powerpoint/2010/main" val="10003157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r>
              <a:rPr lang="en-US" cap="none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352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mtClean="0"/>
              <a:t>“Data </a:t>
            </a:r>
            <a:r>
              <a:rPr lang="en-US"/>
              <a:t>Scientists are people with some mix of </a:t>
            </a:r>
            <a:r>
              <a:rPr lang="en-US" b="1"/>
              <a:t>coding and statistical skills</a:t>
            </a:r>
            <a:r>
              <a:rPr lang="en-US"/>
              <a:t> who work on </a:t>
            </a:r>
            <a:r>
              <a:rPr lang="en-US" b="1"/>
              <a:t>making data useful</a:t>
            </a:r>
            <a:r>
              <a:rPr lang="en-US"/>
              <a:t> in various ways</a:t>
            </a:r>
            <a:r>
              <a:rPr lang="en-US" smtClean="0"/>
              <a:t>.”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mtClean="0"/>
          </a:p>
          <a:p>
            <a:pPr marL="0" indent="0">
              <a:buNone/>
            </a:pPr>
            <a:r>
              <a:rPr lang="en-US" smtClean="0"/>
              <a:t>Data Scientist Type B (for Building):</a:t>
            </a:r>
          </a:p>
          <a:p>
            <a:r>
              <a:rPr lang="en-US" smtClean="0"/>
              <a:t>Some statistical background, but </a:t>
            </a:r>
            <a:r>
              <a:rPr lang="en-US" b="1" smtClean="0"/>
              <a:t>strong coder or software engineer</a:t>
            </a:r>
            <a:r>
              <a:rPr lang="en-US" smtClean="0"/>
              <a:t>.</a:t>
            </a:r>
          </a:p>
          <a:p>
            <a:r>
              <a:rPr lang="en-US" smtClean="0"/>
              <a:t>Primarily </a:t>
            </a:r>
            <a:r>
              <a:rPr lang="en-US"/>
              <a:t>concerned with </a:t>
            </a:r>
            <a:r>
              <a:rPr lang="en-US" b="1" smtClean="0"/>
              <a:t>using data “in production”</a:t>
            </a:r>
            <a:r>
              <a:rPr lang="en-US" smtClean="0"/>
              <a:t>: building models which interact with users (by giving recommendations, for example).</a:t>
            </a: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endParaRPr lang="en-US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 marL="0" indent="0">
              <a:buNone/>
            </a:pPr>
            <a:r>
              <a:rPr lang="en-US" smtClean="0">
                <a:latin typeface="News706 BT" charset="0"/>
                <a:ea typeface="ヒラギノ角ゴ ProN W3" charset="0"/>
                <a:cs typeface="ヒラギノ角ゴ ProN W3" charset="0"/>
              </a:rPr>
              <a:t>Our course is focused primarily on </a:t>
            </a:r>
            <a:r>
              <a:rPr lang="en-US" b="1" smtClean="0">
                <a:latin typeface="News706 BT" charset="0"/>
                <a:ea typeface="ヒラギノ角ゴ ProN W3" charset="0"/>
                <a:cs typeface="ヒラギノ角ゴ ProN W3" charset="0"/>
              </a:rPr>
              <a:t>Type A</a:t>
            </a:r>
            <a:r>
              <a:rPr lang="en-US" smtClean="0">
                <a:latin typeface="News706 BT" charset="0"/>
                <a:ea typeface="ヒラギノ角ゴ ProN W3" charset="0"/>
                <a:cs typeface="ヒラギノ角ゴ ProN W3" charset="0"/>
              </a:rPr>
              <a:t>.</a:t>
            </a: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8137" y="4686300"/>
            <a:ext cx="662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/>
              <a:t>Source: https://www.quora.com/What-is-data-science/answer/Michael-Hochster</a:t>
            </a:r>
          </a:p>
        </p:txBody>
      </p:sp>
    </p:spTree>
    <p:extLst>
      <p:ext uri="{BB962C8B-B14F-4D97-AF65-F5344CB8AC3E}">
        <p14:creationId xmlns:p14="http://schemas.microsoft.com/office/powerpoint/2010/main" val="6787779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eneral Assembly">
    <a:dk1>
      <a:srgbClr val="000000"/>
    </a:dk1>
    <a:lt1>
      <a:srgbClr val="FFFFFF"/>
    </a:lt1>
    <a:dk2>
      <a:srgbClr val="000000"/>
    </a:dk2>
    <a:lt2>
      <a:srgbClr val="808080"/>
    </a:lt2>
    <a:accent1>
      <a:srgbClr val="650A34"/>
    </a:accent1>
    <a:accent2>
      <a:srgbClr val="ED203B"/>
    </a:accent2>
    <a:accent3>
      <a:srgbClr val="FF9DB6"/>
    </a:accent3>
    <a:accent4>
      <a:srgbClr val="FFD707"/>
    </a:accent4>
    <a:accent5>
      <a:srgbClr val="78E6D2"/>
    </a:accent5>
    <a:accent6>
      <a:srgbClr val="23C2BC"/>
    </a:accent6>
    <a:hlink>
      <a:srgbClr val="009999"/>
    </a:hlink>
    <a:folHlink>
      <a:srgbClr val="99CC00"/>
    </a:folHlink>
  </a:clrScheme>
</a:themeOverride>
</file>

<file path=ppt/theme/themeOverride2.xml><?xml version="1.0" encoding="utf-8"?>
<a:themeOverride xmlns:a="http://schemas.openxmlformats.org/drawingml/2006/main">
  <a:clrScheme name="General Assembly">
    <a:dk1>
      <a:srgbClr val="000000"/>
    </a:dk1>
    <a:lt1>
      <a:srgbClr val="FFFFFF"/>
    </a:lt1>
    <a:dk2>
      <a:srgbClr val="000000"/>
    </a:dk2>
    <a:lt2>
      <a:srgbClr val="808080"/>
    </a:lt2>
    <a:accent1>
      <a:srgbClr val="650A34"/>
    </a:accent1>
    <a:accent2>
      <a:srgbClr val="ED203B"/>
    </a:accent2>
    <a:accent3>
      <a:srgbClr val="FF9DB6"/>
    </a:accent3>
    <a:accent4>
      <a:srgbClr val="FFD707"/>
    </a:accent4>
    <a:accent5>
      <a:srgbClr val="78E6D2"/>
    </a:accent5>
    <a:accent6>
      <a:srgbClr val="23C2BC"/>
    </a:accent6>
    <a:hlink>
      <a:srgbClr val="009999"/>
    </a:hlink>
    <a:folHlink>
      <a:srgbClr val="99CC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8951</TotalTime>
  <Pages>0</Pages>
  <Words>816</Words>
  <Characters>0</Characters>
  <Application>Microsoft Office PowerPoint</Application>
  <PresentationFormat>Custom</PresentationFormat>
  <Lines>0</Lines>
  <Paragraphs>117</Paragraphs>
  <Slides>19</Slides>
  <Notes>19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GA_Instructor_Template_Deck</vt:lpstr>
      <vt:lpstr>Agenda</vt:lpstr>
      <vt:lpstr> DATA SCIENCE Intro to Data Science</vt:lpstr>
      <vt:lpstr>   I.   What Is A Data Scientist? II.  Data Science Workflow</vt:lpstr>
      <vt:lpstr>I. What is A Data Scientist?</vt:lpstr>
      <vt:lpstr>PowerPoint Presentation</vt:lpstr>
      <vt:lpstr>PowerPoint Presentation</vt:lpstr>
      <vt:lpstr>PowerPoint Presentation</vt:lpstr>
      <vt:lpstr>What Is  your  definition?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Ii. data Science Workflow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Kevin Markham</cp:lastModifiedBy>
  <cp:revision>612</cp:revision>
  <dcterms:modified xsi:type="dcterms:W3CDTF">2015-05-29T17:20:00Z</dcterms:modified>
</cp:coreProperties>
</file>